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9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954DCBF-E798-465C-BB5A-7AF172D9BEE6}" type="datetimeFigureOut">
              <a:rPr lang="ru-RU" smtClean="0"/>
              <a:t>17.10.2010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AD9D03-DAC9-4EA2-AD3F-D6D903CF730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2132856"/>
            <a:ext cx="8856984" cy="472514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Корректная РАЗРЕШИМОСТЬ в сильном смысле НЕЛОКАЛЬНОЙ ГРАНИЧНОЙ ЗАДАЧИ ДЛЯ</a:t>
            </a:r>
            <a:br>
              <a:rPr lang="ru-RU" sz="3200" dirty="0" smtClean="0"/>
            </a:br>
            <a:r>
              <a:rPr lang="ru-RU" sz="3200" dirty="0" smtClean="0"/>
              <a:t>ГИПЕРБОЛИЧЕСКИХ ДИФФЕРЕНЦИАЛЬНО-ОПЕРАТОРНЫХ УРВЫНЕНИЙ ЧЕТНЫХ ПОРЯДКОВ С ПЕРЕМЕННЫМИ ОБЛАСТЯМИ</a:t>
            </a:r>
            <a:r>
              <a:rPr lang="en-US" sz="3200" dirty="0" smtClean="0"/>
              <a:t> </a:t>
            </a:r>
            <a:r>
              <a:rPr lang="ru-RU" sz="3200" dirty="0" smtClean="0"/>
              <a:t>определения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412776"/>
            <a:ext cx="7772400" cy="738376"/>
          </a:xfrm>
        </p:spPr>
        <p:txBody>
          <a:bodyPr/>
          <a:lstStyle/>
          <a:p>
            <a:r>
              <a:rPr lang="ru-RU" dirty="0" err="1" smtClean="0"/>
              <a:t>Хатимцов</a:t>
            </a:r>
            <a:r>
              <a:rPr lang="ru-RU" dirty="0" smtClean="0"/>
              <a:t> Никита Анатольевич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Априорная оценка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Теорема 1.</a:t>
            </a:r>
            <a:r>
              <a:rPr lang="ru-RU" dirty="0" smtClean="0"/>
              <a:t> </a:t>
            </a:r>
            <a:r>
              <a:rPr lang="ru-RU" i="1" dirty="0" smtClean="0"/>
              <a:t>Если выполняются условия </a:t>
            </a:r>
            <a:r>
              <a:rPr lang="en-US" i="1" dirty="0" smtClean="0"/>
              <a:t>A1, </a:t>
            </a:r>
            <a:r>
              <a:rPr lang="ru-RU" i="1" dirty="0" smtClean="0"/>
              <a:t>А2, А3, верно вложение </a:t>
            </a:r>
            <a:r>
              <a:rPr lang="en-US" i="1" dirty="0" smtClean="0"/>
              <a:t>D(A(0)) </a:t>
            </a:r>
            <a:r>
              <a:rPr lang="ru-RU" i="1" dirty="0" smtClean="0"/>
              <a:t>в</a:t>
            </a:r>
            <a:r>
              <a:rPr lang="en-US" i="1" dirty="0" smtClean="0"/>
              <a:t> D(A(T))</a:t>
            </a:r>
            <a:r>
              <a:rPr lang="ru-RU" i="1" dirty="0" smtClean="0"/>
              <a:t> и Т</a:t>
            </a:r>
            <a:r>
              <a:rPr lang="en-US" i="1" dirty="0" smtClean="0"/>
              <a:t>&lt;1/(2c</a:t>
            </a:r>
            <a:r>
              <a:rPr lang="en-US" i="1" baseline="-25000" dirty="0" smtClean="0"/>
              <a:t>1</a:t>
            </a:r>
            <a:r>
              <a:rPr lang="en-US" i="1" dirty="0" smtClean="0"/>
              <a:t>)</a:t>
            </a:r>
            <a:r>
              <a:rPr lang="ru-RU" i="1" dirty="0" smtClean="0"/>
              <a:t>, то для всех </a:t>
            </a:r>
            <a:r>
              <a:rPr lang="en-US" i="1" dirty="0" smtClean="0"/>
              <a:t>     |</a:t>
            </a:r>
            <a:r>
              <a:rPr lang="el-GR" i="1" dirty="0" smtClean="0"/>
              <a:t>μ</a:t>
            </a:r>
            <a:r>
              <a:rPr lang="en-US" i="1" dirty="0" smtClean="0"/>
              <a:t>|</a:t>
            </a:r>
            <a:r>
              <a:rPr lang="en-US" i="1" baseline="30000" dirty="0" smtClean="0"/>
              <a:t>2</a:t>
            </a:r>
            <a:r>
              <a:rPr lang="en-US" i="1" dirty="0" smtClean="0"/>
              <a:t>&lt;1-2Tc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ru-RU" i="1" dirty="0" smtClean="0"/>
              <a:t>справедливо неравенство (априорная оценка)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395536" y="4419481"/>
          <a:ext cx="8510018" cy="7377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4101840" imgH="355320" progId="Equation.DSMT4">
                  <p:embed/>
                </p:oleObj>
              </mc:Choice>
              <mc:Fallback>
                <p:oleObj name="Equation" r:id="rId3" imgW="4101840" imgH="3553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4419481"/>
                        <a:ext cx="8510018" cy="7377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Теорема существования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ru-RU" i="1" dirty="0" smtClean="0"/>
              <a:t>Пусть выполняются предположения теоремы 1, условие A4 и справедливо равенство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							  	    ,</a:t>
            </a:r>
          </a:p>
          <a:p>
            <a:pPr>
              <a:buNone/>
            </a:pPr>
            <a:r>
              <a:rPr lang="ru-RU" i="1" dirty="0" smtClean="0"/>
              <a:t>   тогда существуют              такие, что при                         для всех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i="1" dirty="0" smtClean="0"/>
              <a:t>существуют сильные решения            задач (1), (2).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716016" y="3717032"/>
          <a:ext cx="1273406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3" name="Equation" r:id="rId3" imgW="711000" imgH="241200" progId="Equation.DSMT4">
                  <p:embed/>
                </p:oleObj>
              </mc:Choice>
              <mc:Fallback>
                <p:oleObj name="Equation" r:id="rId3" imgW="711000" imgH="2412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3717032"/>
                        <a:ext cx="1273406" cy="4320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780873" y="4132312"/>
          <a:ext cx="2431087" cy="448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Equation" r:id="rId5" imgW="1650960" imgH="304560" progId="Equation.DSMT4">
                  <p:embed/>
                </p:oleObj>
              </mc:Choice>
              <mc:Fallback>
                <p:oleObj name="Equation" r:id="rId5" imgW="1650960" imgH="30456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0873" y="4132312"/>
                        <a:ext cx="2431087" cy="4488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5940152" y="4149080"/>
          <a:ext cx="2832314" cy="5040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7" imgW="1498320" imgH="266400" progId="Equation.DSMT4">
                  <p:embed/>
                </p:oleObj>
              </mc:Choice>
              <mc:Fallback>
                <p:oleObj name="Equation" r:id="rId7" imgW="1498320" imgH="266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4149080"/>
                        <a:ext cx="2832314" cy="50405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588224" y="4613532"/>
          <a:ext cx="1048116" cy="4716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9" imgW="507960" imgH="228600" progId="Equation.DSMT4">
                  <p:embed/>
                </p:oleObj>
              </mc:Choice>
              <mc:Fallback>
                <p:oleObj name="Equation" r:id="rId9" imgW="5079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613532"/>
                        <a:ext cx="1048116" cy="4716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1115616" y="3068960"/>
          <a:ext cx="6264696" cy="5932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7" name="Equation" r:id="rId11" imgW="3352680" imgH="317160" progId="Equation.DSMT4">
                  <p:embed/>
                </p:oleObj>
              </mc:Choice>
              <mc:Fallback>
                <p:oleObj name="Equation" r:id="rId11" imgW="3352680" imgH="31716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3068960"/>
                        <a:ext cx="6264696" cy="59324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685800" y="1484785"/>
            <a:ext cx="7846640" cy="3925416"/>
          </a:xfrm>
        </p:spPr>
        <p:txBody>
          <a:bodyPr>
            <a:noAutofit/>
          </a:bodyPr>
          <a:lstStyle/>
          <a:p>
            <a:pPr algn="ctr"/>
            <a:r>
              <a:rPr lang="ru-RU" sz="7200" dirty="0" smtClean="0"/>
              <a:t>Спасибо </a:t>
            </a:r>
            <a:br>
              <a:rPr lang="ru-RU" sz="7200" dirty="0" smtClean="0"/>
            </a:br>
            <a:r>
              <a:rPr lang="ru-RU" sz="7200" dirty="0" smtClean="0"/>
              <a:t>за </a:t>
            </a:r>
            <a:br>
              <a:rPr lang="ru-RU" sz="7200" dirty="0" smtClean="0"/>
            </a:br>
            <a:r>
              <a:rPr lang="ru-RU" sz="7200" dirty="0" smtClean="0"/>
              <a:t>внимание</a:t>
            </a:r>
            <a:endParaRPr lang="ru-RU" sz="7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ограниченном интервале </a:t>
            </a:r>
            <a:r>
              <a:rPr lang="en-US" dirty="0" smtClean="0"/>
              <a:t>]0,T[</a:t>
            </a:r>
            <a:r>
              <a:rPr lang="ru-RU" dirty="0" smtClean="0"/>
              <a:t> задаются гиперболические дифференциально-операторные уравнения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к которым присоединены нелокальные граничные условия</a:t>
            </a:r>
          </a:p>
          <a:p>
            <a:pPr>
              <a:buNone/>
            </a:pPr>
            <a:endParaRPr lang="ru-RU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99591" y="3284984"/>
          <a:ext cx="7070049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3644640" imgH="482400" progId="Equation.DSMT4">
                  <p:embed/>
                </p:oleObj>
              </mc:Choice>
              <mc:Fallback>
                <p:oleObj name="Equation" r:id="rId3" imgW="3644640" imgH="4824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1" y="3284984"/>
                        <a:ext cx="7070049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86718" y="5016773"/>
          <a:ext cx="8005762" cy="165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5" imgW="4127400" imgH="850680" progId="Equation.DSMT4">
                  <p:embed/>
                </p:oleObj>
              </mc:Choice>
              <mc:Fallback>
                <p:oleObj name="Equation" r:id="rId5" imgW="4127400" imgH="8506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6718" y="5016773"/>
                        <a:ext cx="8005762" cy="1652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Здесь </a:t>
            </a:r>
            <a:r>
              <a:rPr lang="en-US" i="1" dirty="0" smtClean="0"/>
              <a:t>u</a:t>
            </a:r>
            <a:r>
              <a:rPr lang="ru-RU" dirty="0" smtClean="0"/>
              <a:t>,</a:t>
            </a:r>
            <a:r>
              <a:rPr lang="en-US" i="1" dirty="0" smtClean="0"/>
              <a:t>f</a:t>
            </a:r>
            <a:r>
              <a:rPr lang="ru-RU" dirty="0" smtClean="0"/>
              <a:t> </a:t>
            </a:r>
            <a:r>
              <a:rPr lang="ru-RU" i="1" dirty="0" smtClean="0"/>
              <a:t> </a:t>
            </a:r>
            <a:r>
              <a:rPr lang="ru-RU" dirty="0" smtClean="0"/>
              <a:t>– абстрактные функции, принимающие значения в гильбертовом пространстве </a:t>
            </a:r>
            <a:r>
              <a:rPr lang="en-US" i="1" dirty="0" smtClean="0"/>
              <a:t>H</a:t>
            </a:r>
            <a:r>
              <a:rPr lang="ru-RU" dirty="0" smtClean="0"/>
              <a:t> со скалярным произведением</a:t>
            </a:r>
            <a:r>
              <a:rPr lang="en-US" dirty="0" smtClean="0"/>
              <a:t> (• , •)</a:t>
            </a:r>
            <a:r>
              <a:rPr lang="ru-RU" dirty="0" smtClean="0"/>
              <a:t> и нормой </a:t>
            </a:r>
            <a:r>
              <a:rPr lang="en-US" dirty="0" smtClean="0"/>
              <a:t>|•|</a:t>
            </a:r>
            <a:r>
              <a:rPr lang="ru-RU" dirty="0" smtClean="0"/>
              <a:t>, а </a:t>
            </a:r>
            <a:r>
              <a:rPr lang="el-GR" i="1" dirty="0" smtClean="0"/>
              <a:t>μ</a:t>
            </a:r>
            <a:r>
              <a:rPr lang="ru-RU" dirty="0" smtClean="0"/>
              <a:t> –комплексный параметр </a:t>
            </a:r>
            <a:r>
              <a:rPr lang="ru-RU" dirty="0" err="1" smtClean="0"/>
              <a:t>нелокальности</a:t>
            </a:r>
            <a:r>
              <a:rPr lang="ru-RU" dirty="0" smtClean="0"/>
              <a:t>. При каждом </a:t>
            </a:r>
            <a:r>
              <a:rPr lang="en-US" i="1" dirty="0" smtClean="0"/>
              <a:t>t</a:t>
            </a:r>
            <a:r>
              <a:rPr lang="ru-RU" dirty="0" smtClean="0"/>
              <a:t> коэффициенты  </a:t>
            </a:r>
            <a:r>
              <a:rPr lang="en-US" i="1" dirty="0" smtClean="0"/>
              <a:t>A(t) </a:t>
            </a:r>
            <a:r>
              <a:rPr lang="ru-RU" dirty="0" smtClean="0"/>
              <a:t>– линейные неограниченные операторы в  с зависящими от </a:t>
            </a:r>
            <a:r>
              <a:rPr lang="en-US" i="1" dirty="0" smtClean="0"/>
              <a:t>t</a:t>
            </a:r>
            <a:r>
              <a:rPr lang="ru-RU" dirty="0" smtClean="0"/>
              <a:t> областями определения </a:t>
            </a:r>
            <a:r>
              <a:rPr lang="en-US" i="1" dirty="0" smtClean="0"/>
              <a:t>D(A(t))</a:t>
            </a:r>
            <a:r>
              <a:rPr lang="ru-RU" dirty="0" smtClean="0"/>
              <a:t>, удовлетворяющие следующим условиям.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0691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en-US" dirty="0" smtClean="0"/>
              <a:t>A1. </a:t>
            </a:r>
            <a:r>
              <a:rPr lang="ru-RU" dirty="0" smtClean="0"/>
              <a:t>При каждом  операторы </a:t>
            </a:r>
            <a:r>
              <a:rPr lang="en-US" i="1" dirty="0" smtClean="0"/>
              <a:t>A(t)</a:t>
            </a:r>
            <a:r>
              <a:rPr lang="ru-RU" dirty="0" smtClean="0"/>
              <a:t> на </a:t>
            </a:r>
            <a:r>
              <a:rPr lang="en-US" i="1" dirty="0" smtClean="0"/>
              <a:t>D(A(t))</a:t>
            </a:r>
            <a:r>
              <a:rPr lang="ru-RU" dirty="0" smtClean="0"/>
              <a:t> самосопряжены и положительны в гильбертовом пространстве </a:t>
            </a:r>
            <a:r>
              <a:rPr lang="ru-RU" i="1" dirty="0" smtClean="0"/>
              <a:t>H</a:t>
            </a:r>
            <a:r>
              <a:rPr lang="ru-RU" dirty="0" smtClean="0"/>
              <a:t>.</a:t>
            </a:r>
          </a:p>
          <a:p>
            <a:pPr lvl="0"/>
            <a:r>
              <a:rPr lang="en-US" dirty="0" smtClean="0"/>
              <a:t>A2. </a:t>
            </a:r>
            <a:r>
              <a:rPr lang="ru-RU" dirty="0" smtClean="0"/>
              <a:t>При всех </a:t>
            </a:r>
            <a:r>
              <a:rPr lang="en-US" i="1" dirty="0" smtClean="0"/>
              <a:t>t</a:t>
            </a:r>
            <a:r>
              <a:rPr lang="ru-RU" dirty="0" smtClean="0"/>
              <a:t> существуют ограниченные обратные операторы </a:t>
            </a:r>
            <a:r>
              <a:rPr lang="en-US" i="1" dirty="0" smtClean="0"/>
              <a:t>A</a:t>
            </a:r>
            <a:r>
              <a:rPr lang="en-US" i="1" baseline="30000" dirty="0" smtClean="0"/>
              <a:t>-1</a:t>
            </a:r>
            <a:r>
              <a:rPr lang="en-US" i="1" dirty="0" smtClean="0"/>
              <a:t>(t)</a:t>
            </a:r>
            <a:r>
              <a:rPr lang="ru-RU" dirty="0" smtClean="0"/>
              <a:t> к операторам </a:t>
            </a:r>
            <a:r>
              <a:rPr lang="en-US" i="1" dirty="0" smtClean="0"/>
              <a:t>A(t)</a:t>
            </a:r>
            <a:r>
              <a:rPr lang="ru-RU" dirty="0" smtClean="0"/>
              <a:t>, сильно непрерывные по </a:t>
            </a:r>
            <a:r>
              <a:rPr lang="en-US" i="1" dirty="0" smtClean="0"/>
              <a:t>t</a:t>
            </a:r>
            <a:r>
              <a:rPr lang="ru-RU" dirty="0" smtClean="0"/>
              <a:t> в </a:t>
            </a:r>
            <a:r>
              <a:rPr lang="en-US" i="1" dirty="0" smtClean="0"/>
              <a:t>H</a:t>
            </a:r>
            <a:r>
              <a:rPr lang="ru-RU" dirty="0" smtClean="0"/>
              <a:t> и имеющие в </a:t>
            </a:r>
            <a:r>
              <a:rPr lang="en-US" i="1" dirty="0" smtClean="0"/>
              <a:t>H</a:t>
            </a:r>
            <a:r>
              <a:rPr lang="ru-RU" dirty="0" smtClean="0"/>
              <a:t> ограниченную сильную производную </a:t>
            </a:r>
            <a:r>
              <a:rPr lang="en-US" i="1" dirty="0" smtClean="0"/>
              <a:t>dA</a:t>
            </a:r>
            <a:r>
              <a:rPr lang="en-US" i="1" baseline="30000" dirty="0" smtClean="0"/>
              <a:t>-1</a:t>
            </a:r>
            <a:r>
              <a:rPr lang="en-US" i="1" dirty="0" smtClean="0"/>
              <a:t>(t)/</a:t>
            </a:r>
            <a:r>
              <a:rPr lang="en-US" i="1" dirty="0" err="1" smtClean="0"/>
              <a:t>dt</a:t>
            </a:r>
            <a:r>
              <a:rPr lang="en-US" i="1" dirty="0" smtClean="0"/>
              <a:t> </a:t>
            </a:r>
            <a:r>
              <a:rPr lang="ru-RU" i="1" dirty="0" smtClean="0"/>
              <a:t>из</a:t>
            </a:r>
            <a:r>
              <a:rPr lang="en-US" i="1" dirty="0" smtClean="0"/>
              <a:t> B</a:t>
            </a:r>
            <a:r>
              <a:rPr lang="ru-RU" dirty="0" smtClean="0"/>
              <a:t>(</a:t>
            </a:r>
            <a:r>
              <a:rPr lang="en-US" dirty="0" smtClean="0"/>
              <a:t>[0,T],</a:t>
            </a:r>
            <a:r>
              <a:rPr lang="ru-RU" dirty="0" smtClean="0"/>
              <a:t>ℒ(</a:t>
            </a:r>
            <a:r>
              <a:rPr lang="en-US" i="1" dirty="0" smtClean="0"/>
              <a:t>H</a:t>
            </a:r>
            <a:r>
              <a:rPr lang="ru-RU" dirty="0" smtClean="0"/>
              <a:t>)), для которой выполняется неравенство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A3. </a:t>
            </a:r>
            <a:r>
              <a:rPr lang="ru-RU" dirty="0" smtClean="0"/>
              <a:t>Существуют </a:t>
            </a:r>
            <a:r>
              <a:rPr lang="ru-RU" dirty="0" err="1" smtClean="0"/>
              <a:t>банахово</a:t>
            </a:r>
            <a:r>
              <a:rPr lang="ru-RU" dirty="0" smtClean="0"/>
              <a:t> пространство</a:t>
            </a:r>
            <a:r>
              <a:rPr lang="en-US" dirty="0" smtClean="0"/>
              <a:t> </a:t>
            </a:r>
            <a:r>
              <a:rPr lang="en-US" i="1" dirty="0" smtClean="0"/>
              <a:t>V</a:t>
            </a:r>
            <a:r>
              <a:rPr lang="ru-RU" dirty="0" smtClean="0"/>
              <a:t>  и независящий от </a:t>
            </a:r>
            <a:r>
              <a:rPr lang="en-US" i="1" dirty="0" smtClean="0"/>
              <a:t>t</a:t>
            </a:r>
            <a:r>
              <a:rPr lang="ru-RU" dirty="0" smtClean="0"/>
              <a:t> линейный ограниченный оператор </a:t>
            </a:r>
            <a:r>
              <a:rPr lang="en-US" i="1" dirty="0" smtClean="0"/>
              <a:t>Ã</a:t>
            </a:r>
            <a:r>
              <a:rPr lang="ru-RU" dirty="0" smtClean="0"/>
              <a:t>,</a:t>
            </a:r>
            <a:r>
              <a:rPr lang="ru-RU" i="1" dirty="0" smtClean="0"/>
              <a:t> </a:t>
            </a:r>
            <a:r>
              <a:rPr lang="ru-RU" dirty="0" smtClean="0"/>
              <a:t>такие, что при каждом </a:t>
            </a:r>
            <a:r>
              <a:rPr lang="en-US" i="1" dirty="0" smtClean="0"/>
              <a:t>t</a:t>
            </a:r>
            <a:r>
              <a:rPr lang="ru-RU" i="1" dirty="0" smtClean="0"/>
              <a:t> </a:t>
            </a:r>
            <a:r>
              <a:rPr lang="ru-RU" dirty="0" smtClean="0"/>
              <a:t>операторы </a:t>
            </a:r>
            <a:r>
              <a:rPr lang="en-US" i="1" dirty="0" smtClean="0"/>
              <a:t>A(t)</a:t>
            </a:r>
            <a:r>
              <a:rPr lang="en-US" dirty="0" smtClean="0"/>
              <a:t> </a:t>
            </a:r>
            <a:r>
              <a:rPr lang="ru-RU" dirty="0" smtClean="0"/>
              <a:t>являются сужениями оператора</a:t>
            </a:r>
            <a:r>
              <a:rPr lang="en-US" dirty="0" smtClean="0"/>
              <a:t> </a:t>
            </a:r>
            <a:r>
              <a:rPr lang="en-US" i="1" dirty="0" smtClean="0"/>
              <a:t>Ã</a:t>
            </a:r>
            <a:endParaRPr lang="ru-RU" i="1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023513" y="4293096"/>
          <a:ext cx="6212783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3" imgW="3365280" imgH="545760" progId="Equation.DSMT4">
                  <p:embed/>
                </p:oleObj>
              </mc:Choice>
              <mc:Fallback>
                <p:oleObj name="Equation" r:id="rId3" imgW="3365280" imgH="5457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3513" y="4293096"/>
                        <a:ext cx="6212783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Постановка 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257800"/>
          </a:xfrm>
        </p:spPr>
        <p:txBody>
          <a:bodyPr>
            <a:normAutofit/>
          </a:bodyPr>
          <a:lstStyle/>
          <a:p>
            <a:r>
              <a:rPr lang="ru-RU" sz="2600" dirty="0" smtClean="0"/>
              <a:t>Известно, что при каждом </a:t>
            </a:r>
            <a:r>
              <a:rPr lang="en-US" sz="2600" i="1" dirty="0" smtClean="0"/>
              <a:t>t</a:t>
            </a:r>
            <a:r>
              <a:rPr lang="ru-RU" sz="2600" dirty="0" smtClean="0"/>
              <a:t> для оператора </a:t>
            </a:r>
            <a:r>
              <a:rPr lang="en-US" sz="2600" i="1" dirty="0" smtClean="0"/>
              <a:t>A(t)</a:t>
            </a:r>
            <a:r>
              <a:rPr lang="ru-RU" sz="2600" dirty="0" smtClean="0"/>
              <a:t> определены дробные степени </a:t>
            </a:r>
            <a:r>
              <a:rPr lang="en-US" sz="2600" i="1" dirty="0" smtClean="0"/>
              <a:t>A</a:t>
            </a:r>
            <a:r>
              <a:rPr lang="el-GR" sz="2600" i="1" baseline="30000" dirty="0" smtClean="0"/>
              <a:t>γ</a:t>
            </a:r>
            <a:r>
              <a:rPr lang="en-US" sz="2600" i="1" dirty="0" smtClean="0"/>
              <a:t>(t)</a:t>
            </a:r>
            <a:r>
              <a:rPr lang="ru-RU" sz="2600" dirty="0" smtClean="0"/>
              <a:t>, </a:t>
            </a:r>
            <a:r>
              <a:rPr lang="en-US" sz="2600" i="1" dirty="0" smtClean="0"/>
              <a:t>|</a:t>
            </a:r>
            <a:r>
              <a:rPr lang="el-GR" sz="2600" i="1" baseline="30000" dirty="0" smtClean="0"/>
              <a:t>γ</a:t>
            </a:r>
            <a:r>
              <a:rPr lang="en-US" sz="2600" dirty="0" smtClean="0"/>
              <a:t>|</a:t>
            </a:r>
            <a:r>
              <a:rPr lang="en-US" sz="2600" i="1" dirty="0" smtClean="0"/>
              <a:t>&lt;1</a:t>
            </a:r>
            <a:r>
              <a:rPr lang="ru-RU" sz="2600" dirty="0" smtClean="0"/>
              <a:t>, с областями определения </a:t>
            </a:r>
            <a:r>
              <a:rPr lang="en-US" sz="2600" i="1" dirty="0" smtClean="0"/>
              <a:t>D(A</a:t>
            </a:r>
            <a:r>
              <a:rPr lang="el-GR" sz="2600" i="1" baseline="30000" dirty="0" smtClean="0"/>
              <a:t>γ</a:t>
            </a:r>
            <a:r>
              <a:rPr lang="en-US" sz="2600" i="1" dirty="0" smtClean="0"/>
              <a:t>(t))</a:t>
            </a:r>
            <a:r>
              <a:rPr lang="ru-RU" sz="2600" dirty="0" smtClean="0"/>
              <a:t>. Наделяя </a:t>
            </a:r>
            <a:r>
              <a:rPr lang="en-US" sz="2600" i="1" dirty="0" smtClean="0"/>
              <a:t>D(</a:t>
            </a:r>
            <a:r>
              <a:rPr lang="en-US" sz="2600" i="1" dirty="0" err="1" smtClean="0"/>
              <a:t>A</a:t>
            </a:r>
            <a:r>
              <a:rPr lang="en-US" sz="2600" i="1" baseline="30000" dirty="0" err="1" smtClean="0"/>
              <a:t>a</a:t>
            </a:r>
            <a:r>
              <a:rPr lang="en-US" sz="2600" i="1" baseline="30000" dirty="0" smtClean="0"/>
              <a:t>/2m</a:t>
            </a:r>
            <a:r>
              <a:rPr lang="en-US" sz="2600" i="1" dirty="0" smtClean="0"/>
              <a:t>(t)) </a:t>
            </a:r>
            <a:r>
              <a:rPr lang="ru-RU" sz="2600" dirty="0" err="1" smtClean="0"/>
              <a:t>эрмитовыми</a:t>
            </a:r>
            <a:r>
              <a:rPr lang="ru-RU" sz="2600" dirty="0" smtClean="0"/>
              <a:t> нормами </a:t>
            </a:r>
            <a:r>
              <a:rPr lang="en-US" sz="2600" i="1" dirty="0" smtClean="0"/>
              <a:t>|v|</a:t>
            </a:r>
            <a:r>
              <a:rPr lang="en-US" sz="2600" i="1" baseline="-25000" dirty="0" smtClean="0"/>
              <a:t>a,t</a:t>
            </a:r>
            <a:r>
              <a:rPr lang="en-US" sz="2600" i="1" dirty="0" smtClean="0"/>
              <a:t>=|</a:t>
            </a:r>
            <a:r>
              <a:rPr lang="en-US" sz="2600" i="1" dirty="0" err="1" smtClean="0"/>
              <a:t>A</a:t>
            </a:r>
            <a:r>
              <a:rPr lang="en-US" sz="2600" i="1" baseline="30000" dirty="0" err="1" smtClean="0"/>
              <a:t>a</a:t>
            </a:r>
            <a:r>
              <a:rPr lang="en-US" sz="2600" i="1" baseline="30000" dirty="0" smtClean="0"/>
              <a:t>/2m</a:t>
            </a:r>
            <a:r>
              <a:rPr lang="en-US" sz="2600" i="1" dirty="0" smtClean="0"/>
              <a:t>(t)v|</a:t>
            </a:r>
            <a:r>
              <a:rPr lang="ru-RU" sz="2600" dirty="0" smtClean="0"/>
              <a:t>, получаем гильбертовы пространства </a:t>
            </a:r>
            <a:r>
              <a:rPr lang="en-US" sz="2600" i="1" dirty="0" err="1" smtClean="0"/>
              <a:t>W</a:t>
            </a:r>
            <a:r>
              <a:rPr lang="en-US" sz="2600" i="1" baseline="30000" dirty="0" err="1" smtClean="0"/>
              <a:t>a</a:t>
            </a:r>
            <a:r>
              <a:rPr lang="en-US" sz="2600" i="1" baseline="30000" dirty="0" smtClean="0"/>
              <a:t> </a:t>
            </a:r>
            <a:r>
              <a:rPr lang="en-US" sz="2600" i="1" dirty="0" smtClean="0"/>
              <a:t>(t)</a:t>
            </a:r>
            <a:r>
              <a:rPr lang="ru-RU" sz="2600" dirty="0" smtClean="0"/>
              <a:t>, </a:t>
            </a:r>
            <a:r>
              <a:rPr lang="en-US" sz="2600" dirty="0" smtClean="0"/>
              <a:t>|a|&lt;2m</a:t>
            </a:r>
            <a:r>
              <a:rPr lang="ru-RU" sz="2600" dirty="0" smtClean="0"/>
              <a:t>.</a:t>
            </a:r>
          </a:p>
          <a:p>
            <a:pPr lvl="0"/>
            <a:r>
              <a:rPr lang="en-US" sz="2600" dirty="0" smtClean="0"/>
              <a:t>A4 .</a:t>
            </a:r>
            <a:r>
              <a:rPr lang="ru-RU" sz="2600" dirty="0" smtClean="0"/>
              <a:t>При почти всех  операторы</a:t>
            </a:r>
            <a:r>
              <a:rPr lang="en-US" sz="2600" dirty="0" smtClean="0"/>
              <a:t> </a:t>
            </a:r>
            <a:r>
              <a:rPr lang="en-US" sz="2600" i="1" dirty="0" smtClean="0"/>
              <a:t>dA</a:t>
            </a:r>
            <a:r>
              <a:rPr lang="en-US" sz="2600" i="1" baseline="30000" dirty="0" smtClean="0"/>
              <a:t>-1</a:t>
            </a:r>
            <a:r>
              <a:rPr lang="en-US" sz="2600" i="1" dirty="0" smtClean="0"/>
              <a:t>(t)/</a:t>
            </a:r>
            <a:r>
              <a:rPr lang="en-US" sz="2600" i="1" dirty="0" err="1" smtClean="0"/>
              <a:t>dt</a:t>
            </a:r>
            <a:r>
              <a:rPr lang="ru-RU" sz="2600" dirty="0" smtClean="0"/>
              <a:t> имеют в </a:t>
            </a:r>
            <a:r>
              <a:rPr lang="en-US" sz="2600" i="1" dirty="0" smtClean="0"/>
              <a:t>H</a:t>
            </a:r>
            <a:r>
              <a:rPr lang="ru-RU" sz="2600" dirty="0" smtClean="0"/>
              <a:t> ограниченные сильные производные </a:t>
            </a:r>
            <a:r>
              <a:rPr lang="en-US" sz="2600" i="1" dirty="0" err="1" smtClean="0"/>
              <a:t>dA</a:t>
            </a:r>
            <a:r>
              <a:rPr lang="en-US" sz="2600" i="1" baseline="30000" dirty="0" err="1" smtClean="0"/>
              <a:t>i</a:t>
            </a:r>
            <a:r>
              <a:rPr lang="en-US" sz="2600" i="1" baseline="30000" dirty="0" smtClean="0"/>
              <a:t> </a:t>
            </a:r>
            <a:r>
              <a:rPr lang="en-US" sz="2600" i="1" dirty="0" smtClean="0"/>
              <a:t>(t)/</a:t>
            </a:r>
            <a:r>
              <a:rPr lang="en-US" sz="2600" i="1" dirty="0" err="1" smtClean="0"/>
              <a:t>dt</a:t>
            </a:r>
            <a:r>
              <a:rPr lang="en-US" sz="2600" i="1" baseline="30000" dirty="0" err="1" smtClean="0"/>
              <a:t>i</a:t>
            </a:r>
            <a:r>
              <a:rPr lang="en-US" sz="2600" i="1" baseline="30000" dirty="0" smtClean="0"/>
              <a:t> </a:t>
            </a:r>
            <a:r>
              <a:rPr lang="en-US" sz="2600" i="1" dirty="0" smtClean="0"/>
              <a:t> </a:t>
            </a:r>
            <a:r>
              <a:rPr lang="ru-RU" sz="2600" dirty="0" smtClean="0"/>
              <a:t>удовлетворяющие неравенствам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11560" y="5661248"/>
          <a:ext cx="8208912" cy="10614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Equation" r:id="rId3" imgW="4419360" imgH="571320" progId="Equation.DSMT4">
                  <p:embed/>
                </p:oleObj>
              </mc:Choice>
              <mc:Fallback>
                <p:oleObj name="Equation" r:id="rId3" imgW="4419360" imgH="57132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661248"/>
                        <a:ext cx="8208912" cy="10614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пространств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Нелокальные задачи (1), (2) порождают линейные неограниченные операторы  с плотными областями определения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11560" y="3861048"/>
          <a:ext cx="7866253" cy="1944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Equation" r:id="rId3" imgW="4470120" imgH="1104840" progId="Equation.DSMT4">
                  <p:embed/>
                </p:oleObj>
              </mc:Choice>
              <mc:Fallback>
                <p:oleObj name="Equation" r:id="rId3" imgW="4470120" imgH="11048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3861048"/>
                        <a:ext cx="7866253" cy="194421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пространств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Здесь пространствами сильных решений задач (1), (2) являются </a:t>
            </a:r>
            <a:r>
              <a:rPr lang="ru-RU" dirty="0" err="1" smtClean="0"/>
              <a:t>банаховы</a:t>
            </a:r>
            <a:r>
              <a:rPr lang="ru-RU" dirty="0" smtClean="0"/>
              <a:t> пространства </a:t>
            </a:r>
            <a:r>
              <a:rPr lang="en-US" dirty="0" smtClean="0"/>
              <a:t>E</a:t>
            </a:r>
            <a:r>
              <a:rPr lang="en-US" baseline="30000" dirty="0" smtClean="0"/>
              <a:t>m</a:t>
            </a:r>
            <a:r>
              <a:rPr lang="ru-RU" dirty="0" smtClean="0"/>
              <a:t> – замыкания множеств </a:t>
            </a:r>
            <a:r>
              <a:rPr lang="en-US" i="1" dirty="0" smtClean="0"/>
              <a:t>D(L</a:t>
            </a:r>
            <a:r>
              <a:rPr lang="en-US" i="1" baseline="-25000" dirty="0" smtClean="0"/>
              <a:t>m</a:t>
            </a:r>
            <a:r>
              <a:rPr lang="en-US" i="1" dirty="0" smtClean="0"/>
              <a:t>)</a:t>
            </a:r>
            <a:r>
              <a:rPr lang="ru-RU" dirty="0" smtClean="0"/>
              <a:t> по нормам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43739" y="4149080"/>
          <a:ext cx="8700261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3" imgW="6019560" imgH="647640" progId="Equation.DSMT4">
                  <p:embed/>
                </p:oleObj>
              </mc:Choice>
              <mc:Fallback>
                <p:oleObj name="Equation" r:id="rId3" imgW="6019560" imgH="64764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739" y="4149080"/>
                        <a:ext cx="8700261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пространств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65104"/>
          </a:xfrm>
        </p:spPr>
        <p:txBody>
          <a:bodyPr/>
          <a:lstStyle/>
          <a:p>
            <a:r>
              <a:rPr lang="ru-RU" dirty="0" smtClean="0"/>
              <a:t>Обозначим через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гильбертовы пространства с нормами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пространство              с негативными нормами</a:t>
            </a:r>
          </a:p>
          <a:p>
            <a:pPr>
              <a:buNone/>
            </a:pPr>
            <a:endParaRPr lang="ru-RU" dirty="0" smtClean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467544" y="2204864"/>
          <a:ext cx="842493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" name="Equation" r:id="rId3" imgW="4914720" imgH="545760" progId="Equation.DSMT4">
                  <p:embed/>
                </p:oleObj>
              </mc:Choice>
              <mc:Fallback>
                <p:oleObj name="Equation" r:id="rId3" imgW="4914720" imgH="54576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2204864"/>
                        <a:ext cx="8424936" cy="936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123728" y="3933056"/>
          <a:ext cx="4143230" cy="854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7" name="Equation" r:id="rId5" imgW="1600200" imgH="330120" progId="Equation.DSMT4">
                  <p:embed/>
                </p:oleObj>
              </mc:Choice>
              <mc:Fallback>
                <p:oleObj name="Equation" r:id="rId5" imgW="1600200" imgH="33012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933056"/>
                        <a:ext cx="4143230" cy="854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691680" y="5589240"/>
          <a:ext cx="5429104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7" imgW="2120760" imgH="393480" progId="Equation.DSMT4">
                  <p:embed/>
                </p:oleObj>
              </mc:Choice>
              <mc:Fallback>
                <p:oleObj name="Equation" r:id="rId7" imgW="2120760" imgH="393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1680" y="5589240"/>
                        <a:ext cx="5429104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059832" y="4797152"/>
          <a:ext cx="1344146" cy="57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9" imgW="533160" imgH="228600" progId="Equation.DSMT4">
                  <p:embed/>
                </p:oleObj>
              </mc:Choice>
              <mc:Fallback>
                <p:oleObj name="Equation" r:id="rId9" imgW="533160" imgH="2286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797152"/>
                        <a:ext cx="1344146" cy="576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пространств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dirty="0" smtClean="0"/>
              <a:t>Пространствами правых частей  задач (1), (2) будут </a:t>
            </a:r>
            <a:r>
              <a:rPr lang="ru-RU" dirty="0" err="1" smtClean="0"/>
              <a:t>банаховы</a:t>
            </a:r>
            <a:r>
              <a:rPr lang="ru-RU" dirty="0" smtClean="0"/>
              <a:t> пространства                                   ,  наделенные нормами</a:t>
            </a:r>
          </a:p>
          <a:p>
            <a:pPr>
              <a:buNone/>
            </a:pPr>
            <a:r>
              <a:rPr lang="en-US" dirty="0" smtClean="0"/>
              <a:t>								   ,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где </a:t>
            </a:r>
            <a:r>
              <a:rPr lang="en-US" i="1" dirty="0" smtClean="0"/>
              <a:t>W(t)</a:t>
            </a:r>
            <a:r>
              <a:rPr lang="ru-RU" dirty="0" smtClean="0"/>
              <a:t>  – области определения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D</a:t>
            </a:r>
            <a:r>
              <a:rPr lang="en-US" i="1" dirty="0" smtClean="0"/>
              <a:t>(A</a:t>
            </a:r>
            <a:r>
              <a:rPr lang="en-US" i="1" baseline="30000" dirty="0" smtClean="0"/>
              <a:t>1/2</a:t>
            </a:r>
            <a:r>
              <a:rPr lang="en-US" i="1" dirty="0" smtClean="0"/>
              <a:t>(t)) </a:t>
            </a:r>
            <a:r>
              <a:rPr lang="ru-RU" dirty="0" smtClean="0"/>
              <a:t>квадратного корня </a:t>
            </a:r>
            <a:r>
              <a:rPr lang="en-US" i="1" dirty="0" smtClean="0"/>
              <a:t>A</a:t>
            </a:r>
            <a:r>
              <a:rPr lang="en-US" i="1" baseline="30000" dirty="0" smtClean="0"/>
              <a:t>1/2</a:t>
            </a:r>
            <a:r>
              <a:rPr lang="en-US" i="1" dirty="0" smtClean="0"/>
              <a:t>(t)</a:t>
            </a:r>
            <a:endParaRPr lang="en-US" dirty="0" smtClean="0"/>
          </a:p>
          <a:p>
            <a:pPr>
              <a:buNone/>
            </a:pPr>
            <a:r>
              <a:rPr lang="ru-RU" dirty="0" smtClean="0"/>
              <a:t>операторов </a:t>
            </a:r>
            <a:r>
              <a:rPr lang="en-US" i="1" dirty="0" smtClean="0"/>
              <a:t>A(t)</a:t>
            </a:r>
            <a:r>
              <a:rPr lang="ru-RU" dirty="0" smtClean="0"/>
              <a:t> с </a:t>
            </a:r>
            <a:r>
              <a:rPr lang="ru-RU" dirty="0" err="1" smtClean="0"/>
              <a:t>эрмитовыми</a:t>
            </a:r>
            <a:r>
              <a:rPr lang="ru-RU" dirty="0" smtClean="0"/>
              <a:t> нормами   </a:t>
            </a:r>
            <a:r>
              <a:rPr lang="en-US" dirty="0" smtClean="0"/>
              <a:t>                                               			    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228184" y="2132856"/>
          <a:ext cx="2173717" cy="4446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3" imgW="1117440" imgH="228600" progId="Equation.DSMT4">
                  <p:embed/>
                </p:oleObj>
              </mc:Choice>
              <mc:Fallback>
                <p:oleObj name="Equation" r:id="rId3" imgW="1117440" imgH="2286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184" y="2132856"/>
                        <a:ext cx="2173717" cy="4446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1475656" y="3356992"/>
          <a:ext cx="5717885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5" imgW="2933640" imgH="406080" progId="Equation.DSMT4">
                  <p:embed/>
                </p:oleObj>
              </mc:Choice>
              <mc:Fallback>
                <p:oleObj name="Equation" r:id="rId5" imgW="2933640" imgH="4060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5656" y="3356992"/>
                        <a:ext cx="5717885" cy="792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3491880" y="2564904"/>
          <a:ext cx="3624401" cy="543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7" imgW="1777680" imgH="266400" progId="Equation.DSMT4">
                  <p:embed/>
                </p:oleObj>
              </mc:Choice>
              <mc:Fallback>
                <p:oleObj name="Equation" r:id="rId7" imgW="1777680" imgH="26640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1880" y="2564904"/>
                        <a:ext cx="3624401" cy="54366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611560" y="5661248"/>
          <a:ext cx="3115021" cy="508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9" imgW="1790640" imgH="291960" progId="Equation.DSMT4">
                  <p:embed/>
                </p:oleObj>
              </mc:Choice>
              <mc:Fallback>
                <p:oleObj name="Equation" r:id="rId9" imgW="1790640" imgH="29196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5661248"/>
                        <a:ext cx="3115021" cy="508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E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443</TotalTime>
  <Words>385</Words>
  <Application>Microsoft Office PowerPoint</Application>
  <PresentationFormat>Экран (4:3)</PresentationFormat>
  <Paragraphs>44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Техническая</vt:lpstr>
      <vt:lpstr>Equation</vt:lpstr>
      <vt:lpstr>Корректная РАЗРЕШИМОСТЬ в сильном смысле НЕЛОКАЛЬНОЙ ГРАНИЧНОЙ ЗАДАЧИ ДЛЯ ГИПЕРБОЛИЧЕСКИХ ДИФФЕРЕНЦИАЛЬНО-ОПЕРАТОРНЫХ УРВЫНЕНИЙ ЧЕТНЫХ ПОРЯДКОВ С ПЕРЕМЕННЫМИ ОБЛАСТЯМИ определения</vt:lpstr>
      <vt:lpstr>Постановка задачи</vt:lpstr>
      <vt:lpstr>Постановка задачи</vt:lpstr>
      <vt:lpstr>Постановка задачи</vt:lpstr>
      <vt:lpstr>Постановка задачи</vt:lpstr>
      <vt:lpstr>Выбор пространств</vt:lpstr>
      <vt:lpstr>Выбор пространств</vt:lpstr>
      <vt:lpstr>Выбор пространств</vt:lpstr>
      <vt:lpstr>Выбор пространств</vt:lpstr>
      <vt:lpstr>Априорная оценка</vt:lpstr>
      <vt:lpstr>Теорема существования</vt:lpstr>
      <vt:lpstr>Спасибо  за  внимание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Корректная РАЗРЕШИМОСТЬ в сильном смысле НЕЛОКАЛЬНОЙ ГРАНИЧНОЙ ЗАДАЧИ ДЛЯ ГИПЕРБОЛИЧЕСКИХ ДИФФЕРЕНЦИАЛЬНО-ОПЕРАТОРНЫХ УРВЫНЕНИЙ ЧЕТНЫХ ПОРЯДКОВ С ПЕРЕМЕННЫМИ ОБЛАСТЯМИ определения</dc:title>
  <dc:creator>счастливы вместе</dc:creator>
  <cp:lastModifiedBy>User</cp:lastModifiedBy>
  <cp:revision>18</cp:revision>
  <dcterms:created xsi:type="dcterms:W3CDTF">2010-10-13T22:23:10Z</dcterms:created>
  <dcterms:modified xsi:type="dcterms:W3CDTF">2010-10-17T19:03:51Z</dcterms:modified>
</cp:coreProperties>
</file>